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iver flowing through a tropical forest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ver flowing through a tropical forest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n orange flower surrounded by large tropical leaves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red-eyed tree frog perched on a leaf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n orange flower surrounded by large tropical leaves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 red-eyed tree frog perched on a leaf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iver flowing through a tropical forest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ydata.org/id/1" TargetMode="External"/><Relationship Id="rId3" Type="http://schemas.openxmlformats.org/officeDocument/2006/relationships/hyperlink" Target="https://schema.org/birthPlace" TargetMode="External"/><Relationship Id="rId4" Type="http://schemas.openxmlformats.org/officeDocument/2006/relationships/hyperlink" Target="https://dbpedia.org/page/Utrecht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rlzijdeman/hkh-maids/" TargetMode="External"/><Relationship Id="rId3" Type="http://schemas.openxmlformats.org/officeDocument/2006/relationships/hyperlink" Target="http://www.hkharderwijk.nl/overige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hkharderwijk.nl/overige/" TargetMode="Externa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rlzijdeman/hkh-maids" TargetMode="External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riplydb.com/rlzijdeman/hkh-dienstboden-register" TargetMode="External"/><Relationship Id="rId3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inyurl.com/2j6fhss5" TargetMode="External"/><Relationship Id="rId3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hyperlink" Target="https://triplydb.com/rlzijdeman/-/queries/Query-1/5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ieWasWie.nl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grlc.io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www.ted.com/talks/tim_berners_lee_on_the_next_web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bpedia.org/page/Amsterda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evraagd:…"/>
          <p:cNvSpPr txBox="1"/>
          <p:nvPr>
            <p:ph type="ctrTitle"/>
          </p:nvPr>
        </p:nvSpPr>
        <p:spPr>
          <a:xfrm>
            <a:off x="1777999" y="3946517"/>
            <a:ext cx="20828001" cy="4648201"/>
          </a:xfrm>
          <a:prstGeom prst="rect">
            <a:avLst/>
          </a:prstGeom>
        </p:spPr>
        <p:txBody>
          <a:bodyPr/>
          <a:lstStyle/>
          <a:p>
            <a:pPr defTabSz="701675">
              <a:defRPr sz="7395"/>
            </a:pPr>
            <a:r>
              <a:t>Gevraagd: </a:t>
            </a:r>
          </a:p>
          <a:p>
            <a:pPr defTabSz="701675">
              <a:defRPr sz="7395"/>
            </a:pPr>
            <a:r>
              <a:t>Flinke dienstbode</a:t>
            </a:r>
          </a:p>
          <a:p>
            <a:pPr defTabSz="701675">
              <a:defRPr sz="7395"/>
            </a:pPr>
            <a:r>
              <a:t>Ter verbinding van lokaal erfgoed en wetenschap</a:t>
            </a:r>
          </a:p>
        </p:txBody>
      </p:sp>
      <p:sp>
        <p:nvSpPr>
          <p:cNvPr id="138" name="Richard L. Zijdeman (IISG, University of Stirling)…"/>
          <p:cNvSpPr txBox="1"/>
          <p:nvPr>
            <p:ph type="subTitle" sz="quarter" idx="1"/>
          </p:nvPr>
        </p:nvSpPr>
        <p:spPr>
          <a:xfrm>
            <a:off x="1777999" y="10239931"/>
            <a:ext cx="20828001" cy="2502610"/>
          </a:xfrm>
          <a:prstGeom prst="rect">
            <a:avLst/>
          </a:prstGeom>
        </p:spPr>
        <p:txBody>
          <a:bodyPr/>
          <a:lstStyle/>
          <a:p>
            <a:pPr defTabSz="330200">
              <a:defRPr sz="4440"/>
            </a:pPr>
            <a:r>
              <a:t>Richard L. Zijdeman (IISG, University of Stirling)</a:t>
            </a:r>
          </a:p>
          <a:p>
            <a:pPr defTabSz="330200">
              <a:defRPr sz="4440"/>
            </a:pPr>
            <a:r>
              <a:t>Netwerkevenement Maand van het Digitaal Erfgoed</a:t>
            </a:r>
          </a:p>
          <a:p>
            <a:pPr defTabSz="330200">
              <a:defRPr sz="4440"/>
            </a:pPr>
            <a:r>
              <a:t>29 november 2022, Tolhuistuin, Amsterdam, NL</a:t>
            </a:r>
          </a:p>
          <a:p>
            <a:pPr defTabSz="330200">
              <a:defRPr sz="4440"/>
            </a:pPr>
            <a:r>
              <a:t>Stirling, Scotland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369" t="0" r="6369" b="0"/>
          <a:stretch>
            <a:fillRect/>
          </a:stretch>
        </p:blipFill>
        <p:spPr>
          <a:xfrm>
            <a:off x="16780480" y="490058"/>
            <a:ext cx="4103008" cy="2785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87302" y="455760"/>
            <a:ext cx="2530496" cy="2854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396" y="490058"/>
            <a:ext cx="5571333" cy="2785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75" name="Structure facts in triples (tripartite statements):"/>
          <p:cNvSpPr txBox="1"/>
          <p:nvPr>
            <p:ph type="body" sz="half" idx="1"/>
          </p:nvPr>
        </p:nvSpPr>
        <p:spPr>
          <a:xfrm>
            <a:off x="1411377" y="2402932"/>
            <a:ext cx="22382913" cy="422941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Structure facts in triples (tripartite statements):</a:t>
            </a:r>
          </a:p>
        </p:txBody>
      </p:sp>
      <p:graphicFrame>
        <p:nvGraphicFramePr>
          <p:cNvPr id="176" name="Table 1"/>
          <p:cNvGraphicFramePr/>
          <p:nvPr/>
        </p:nvGraphicFramePr>
        <p:xfrm>
          <a:off x="1524087" y="4575239"/>
          <a:ext cx="7790004" cy="39939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46176"/>
                <a:gridCol w="4831127"/>
              </a:tblGrid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geboortePlaats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Amsterdam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7" name="&lt;https://mydata.org/id/1&gt;…"/>
          <p:cNvSpPr txBox="1"/>
          <p:nvPr/>
        </p:nvSpPr>
        <p:spPr>
          <a:xfrm>
            <a:off x="1519960" y="9331563"/>
            <a:ext cx="23755922" cy="3754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</a:t>
            </a:r>
            <a:r>
              <a:rPr u="sng">
                <a:hlinkClick r:id="rId2" invalidUrl="" action="" tgtFrame="" tooltip="" history="1" highlightClick="0" endSnd="0"/>
              </a:rPr>
              <a:t>https://mydata.org/id/1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&lt;</a:t>
            </a:r>
            <a:r>
              <a:rPr u="sng">
                <a:hlinkClick r:id="rId3" invalidUrl="" action="" tgtFrame="" tooltip="" history="1" highlightClick="0" endSnd="0"/>
              </a:rPr>
              <a:t>https://schema.org/birthPlace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  &lt;</a:t>
            </a:r>
            <a:r>
              <a:rPr u="sng">
                <a:hlinkClick r:id="rId4" invalidUrl="" action="" tgtFrame="" tooltip="" history="1" highlightClick="0" endSnd="0"/>
              </a:rPr>
              <a:t>https://dbpedia.org/page/Utrecht</a:t>
            </a:r>
            <a:r>
              <a:t>&gt;</a:t>
            </a:r>
          </a:p>
        </p:txBody>
      </p:sp>
      <p:sp>
        <p:nvSpPr>
          <p:cNvPr id="178" name="&lt;id1&gt;…"/>
          <p:cNvSpPr txBox="1"/>
          <p:nvPr/>
        </p:nvSpPr>
        <p:spPr>
          <a:xfrm>
            <a:off x="10247836" y="4799428"/>
            <a:ext cx="7314896" cy="522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&lt;id1&gt;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&lt;heeftGeboortePlaats&gt;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&lt;Amsterdam&gt;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81" name="Dienstboden register 1888-1909 (1873-1880, 1880-1887, 1906-1919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Dienstboden register 1888-1909 (1873-1880, 1880-1887, 1906-1919)</a:t>
            </a:r>
          </a:p>
          <a:p>
            <a:pPr/>
            <a:r>
              <a:t>Data ingevoerd door vrijwilligers van ‘Herderwich’</a:t>
            </a:r>
          </a:p>
          <a:p>
            <a:pPr/>
            <a:r>
              <a:t>Data aangeboden door Historisch Kenniscentrum Harderwijk </a:t>
            </a:r>
          </a:p>
          <a:p>
            <a:pPr/>
            <a:r>
              <a:t>Data zelf gecleand</a:t>
            </a:r>
          </a:p>
          <a:p>
            <a:pPr/>
            <a:r>
              <a:t>‘Code’ via gitHub: </a:t>
            </a:r>
            <a:r>
              <a:rPr u="sng">
                <a:hlinkClick r:id="rId2" invalidUrl="" action="" tgtFrame="" tooltip="" history="1" highlightClick="0" endSnd="0"/>
              </a:rPr>
              <a:t>https://github.com/rlzijdeman/hkh-maids/</a:t>
            </a:r>
          </a:p>
          <a:p>
            <a:pPr/>
            <a:r>
              <a:t>Unieke gevallen = 1519  (van 1880)</a:t>
            </a:r>
          </a:p>
        </p:txBody>
      </p:sp>
      <p:pic>
        <p:nvPicPr>
          <p:cNvPr id="182" name="Screenshot 2022-09-07 at 10.42.20.png" descr="Screenshot 2022-09-07 at 10.42.20.pn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67698" y="6197600"/>
            <a:ext cx="45339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shot 2022-11-29 at 06.36.36.png" descr="Screenshot 2022-11-29 at 06.36.36.png"/>
          <p:cNvPicPr>
            <a:picLocks noChangeAspect="1"/>
          </p:cNvPicPr>
          <p:nvPr/>
        </p:nvPicPr>
        <p:blipFill>
          <a:blip r:embed="rId5">
            <a:extLst/>
          </a:blip>
          <a:srcRect l="35790" t="16902" r="208" b="42254"/>
          <a:stretch>
            <a:fillRect/>
          </a:stretch>
        </p:blipFill>
        <p:spPr>
          <a:xfrm>
            <a:off x="7856885" y="7902234"/>
            <a:ext cx="13487071" cy="1337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istorisch…"/>
          <p:cNvSpPr txBox="1"/>
          <p:nvPr>
            <p:ph type="title"/>
          </p:nvPr>
        </p:nvSpPr>
        <p:spPr>
          <a:xfrm>
            <a:off x="195457" y="3131508"/>
            <a:ext cx="7543723" cy="3253042"/>
          </a:xfrm>
          <a:prstGeom prst="rect">
            <a:avLst/>
          </a:prstGeom>
          <a:solidFill>
            <a:schemeClr val="accent1">
              <a:lumOff val="13529"/>
            </a:schemeClr>
          </a:solidFill>
        </p:spPr>
        <p:txBody>
          <a:bodyPr/>
          <a:lstStyle/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Historisch </a:t>
            </a:r>
          </a:p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Kenniscentrum </a:t>
            </a:r>
          </a:p>
          <a:p>
            <a:pPr defTabSz="652145">
              <a:defRPr sz="6794">
                <a:solidFill>
                  <a:srgbClr val="FFFFFF"/>
                </a:solidFill>
              </a:defRPr>
            </a:pPr>
            <a:r>
              <a:t>Harderwijk</a:t>
            </a:r>
          </a:p>
        </p:txBody>
      </p:sp>
      <p:sp>
        <p:nvSpPr>
          <p:cNvPr id="186" name="https://www.hkharderwijk.nl/overige/"/>
          <p:cNvSpPr txBox="1"/>
          <p:nvPr/>
        </p:nvSpPr>
        <p:spPr>
          <a:xfrm>
            <a:off x="233793" y="7815829"/>
            <a:ext cx="7467050" cy="585113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https://www.hkharderwijk.nl/overige/</a:t>
            </a:r>
          </a:p>
        </p:txBody>
      </p:sp>
      <p:pic>
        <p:nvPicPr>
          <p:cNvPr id="187" name="Screenshot 2022-11-24 at 06.49.02.png" descr="Screenshot 2022-11-24 at 06.49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10768" y="297654"/>
            <a:ext cx="15981711" cy="13120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22-09-07 at 10.55.54.png" descr="Screenshot 2022-09-07 at 10.5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57" y="2479436"/>
            <a:ext cx="23789286" cy="4239819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Variabel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Variabelen</a:t>
            </a:r>
          </a:p>
        </p:txBody>
      </p:sp>
      <p:sp>
        <p:nvSpPr>
          <p:cNvPr id="191" name="achterNaam…"/>
          <p:cNvSpPr txBox="1"/>
          <p:nvPr>
            <p:ph type="body" sz="quarter" idx="1"/>
          </p:nvPr>
        </p:nvSpPr>
        <p:spPr>
          <a:xfrm>
            <a:off x="711503" y="7278401"/>
            <a:ext cx="5007201" cy="5881706"/>
          </a:xfrm>
          <a:prstGeom prst="rect">
            <a:avLst/>
          </a:prstGeom>
        </p:spPr>
        <p:txBody>
          <a:bodyPr/>
          <a:lstStyle/>
          <a:p>
            <a:pPr/>
            <a:r>
              <a:t>achterNaam</a:t>
            </a:r>
          </a:p>
          <a:p>
            <a:pPr/>
            <a:r>
              <a:t>voorNaam</a:t>
            </a:r>
          </a:p>
          <a:p>
            <a:pPr/>
            <a:r>
              <a:t>geboorteDatum</a:t>
            </a:r>
          </a:p>
          <a:p>
            <a:pPr/>
            <a:r>
              <a:t>geboortePlaats</a:t>
            </a:r>
          </a:p>
        </p:txBody>
      </p:sp>
      <p:sp>
        <p:nvSpPr>
          <p:cNvPr id="192" name="huwelijkseStaat…"/>
          <p:cNvSpPr txBox="1"/>
          <p:nvPr/>
        </p:nvSpPr>
        <p:spPr>
          <a:xfrm>
            <a:off x="6726211" y="7278401"/>
            <a:ext cx="5167108" cy="58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huwelijkseStaat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religie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(beroep)</a:t>
            </a:r>
          </a:p>
        </p:txBody>
      </p:sp>
      <p:sp>
        <p:nvSpPr>
          <p:cNvPr id="193" name="naamGastheer…"/>
          <p:cNvSpPr txBox="1"/>
          <p:nvPr/>
        </p:nvSpPr>
        <p:spPr>
          <a:xfrm>
            <a:off x="12294034" y="7217143"/>
            <a:ext cx="5341407" cy="454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naamGastheer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commentaar</a:t>
            </a:r>
          </a:p>
        </p:txBody>
      </p:sp>
      <p:sp>
        <p:nvSpPr>
          <p:cNvPr id="194" name="plaatsHerkomst…"/>
          <p:cNvSpPr txBox="1"/>
          <p:nvPr/>
        </p:nvSpPr>
        <p:spPr>
          <a:xfrm>
            <a:off x="18036155" y="7278401"/>
            <a:ext cx="6080698" cy="58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plaatsHerkomst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datumAankomst 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plaatsVertrek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datumVertrek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ata conversi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conversie</a:t>
            </a:r>
          </a:p>
        </p:txBody>
      </p:sp>
      <p:sp>
        <p:nvSpPr>
          <p:cNvPr id="197" name="Van CSV naar Linked Data (RDF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Van CSV naar Linked Data (RDF)</a:t>
            </a:r>
          </a:p>
          <a:p>
            <a:pPr/>
            <a:r>
              <a:t>LDWizard: https://ldwizard.netwerkdigitaalerfgoed.nl</a:t>
            </a:r>
          </a:p>
          <a:p>
            <a:pPr/>
            <a:r>
              <a:t>CSV uploaden</a:t>
            </a:r>
          </a:p>
          <a:p>
            <a:pPr/>
            <a:r>
              <a:t>RDF downloaden inclusief een ‘recept’ </a:t>
            </a:r>
          </a:p>
          <a:p>
            <a:pPr/>
            <a:r>
              <a:t>Recept kan een expert aanpassen (bijvoorbeeld via RML/R/Python)</a:t>
            </a:r>
          </a:p>
          <a:p>
            <a:pPr/>
            <a:r>
              <a:t>Recept beschikbaar via: </a:t>
            </a:r>
            <a:r>
              <a:rPr u="sng">
                <a:hlinkClick r:id="rId2" invalidUrl="" action="" tgtFrame="" tooltip="" history="1" highlightClick="0" endSnd="0"/>
              </a:rPr>
              <a:t>https://github.com/rlzijdeman/hkh-maids</a:t>
            </a:r>
          </a:p>
        </p:txBody>
      </p:sp>
      <p:pic>
        <p:nvPicPr>
          <p:cNvPr id="198" name="Screenshot 2022-11-29 at 07.23.25.png" descr="Screenshot 2022-11-29 at 07.23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66192" y="3151350"/>
            <a:ext cx="9133983" cy="173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ata ‘live’ beschikba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‘live’ beschikbaar</a:t>
            </a:r>
          </a:p>
        </p:txBody>
      </p:sp>
      <p:sp>
        <p:nvSpPr>
          <p:cNvPr id="201" name="Via Triply’s triple store:…"/>
          <p:cNvSpPr txBox="1"/>
          <p:nvPr>
            <p:ph type="body" sz="quarter" idx="1"/>
          </p:nvPr>
        </p:nvSpPr>
        <p:spPr>
          <a:xfrm>
            <a:off x="800389" y="2501581"/>
            <a:ext cx="21005801" cy="3137480"/>
          </a:xfrm>
          <a:prstGeom prst="rect">
            <a:avLst/>
          </a:prstGeom>
        </p:spPr>
        <p:txBody>
          <a:bodyPr/>
          <a:lstStyle/>
          <a:p>
            <a:pPr/>
            <a:r>
              <a:t>Via Triply’s triple store: </a:t>
            </a:r>
          </a:p>
          <a:p>
            <a:pPr lvl="8" marL="0" indent="0">
              <a:buClrTx/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https://triplydb.com/rlzijdeman/hkh-dienstboden-register</a:t>
            </a:r>
          </a:p>
        </p:txBody>
      </p:sp>
      <p:pic>
        <p:nvPicPr>
          <p:cNvPr id="202" name="Screenshot 2022-09-07 at 15.22.30.png" descr="Screenshot 2022-09-07 at 15.2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95" y="5520492"/>
            <a:ext cx="15515160" cy="8025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shot 2022-09-07 at 15.24.40.png" descr="Screenshot 2022-09-07 at 15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014" y="478390"/>
            <a:ext cx="22949061" cy="12952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2022-09-07 at 15.28.17.png" descr="Screenshot 2022-09-07 at 15.2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39" y="757906"/>
            <a:ext cx="19255830" cy="1262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shot 2022-09-07 at 15.28.44.png" descr="Screenshot 2022-09-07 at 15.28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2883" y="2231785"/>
            <a:ext cx="19684567" cy="735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emiddelde verblijfsduur (dagen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pPr/>
            <a:r>
              <a:t>Gemiddelde verblijfsduur (dagen)</a:t>
            </a:r>
          </a:p>
        </p:txBody>
      </p:sp>
      <p:pic>
        <p:nvPicPr>
          <p:cNvPr id="210" name="Screenshot 2022-09-07 at 15.26.13.png" descr="Screenshot 2022-09-07 at 15.2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918" y="3709022"/>
            <a:ext cx="18595455" cy="883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Waar worden dienstboden geboren?"/>
          <p:cNvSpPr txBox="1"/>
          <p:nvPr>
            <p:ph type="title"/>
          </p:nvPr>
        </p:nvSpPr>
        <p:spPr>
          <a:xfrm>
            <a:off x="1281774" y="170451"/>
            <a:ext cx="21005801" cy="2286001"/>
          </a:xfrm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Waar worden dienstboden geboren?</a:t>
            </a:r>
          </a:p>
        </p:txBody>
      </p:sp>
      <p:pic>
        <p:nvPicPr>
          <p:cNvPr id="213" name="Screenshot 2022-09-07 at 10.06.28.png" descr="Screenshot 2022-09-07 at 10.0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29" y="2856693"/>
            <a:ext cx="5147770" cy="988221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laatsen zijn nu tekst (strings)…"/>
          <p:cNvSpPr txBox="1"/>
          <p:nvPr>
            <p:ph type="body" sz="half" idx="1"/>
          </p:nvPr>
        </p:nvSpPr>
        <p:spPr>
          <a:xfrm>
            <a:off x="8580296" y="2834847"/>
            <a:ext cx="13080740" cy="9823986"/>
          </a:xfrm>
          <a:prstGeom prst="rect">
            <a:avLst/>
          </a:prstGeom>
        </p:spPr>
        <p:txBody>
          <a:bodyPr/>
          <a:lstStyle/>
          <a:p>
            <a:pPr/>
            <a:r>
              <a:t>Plaatsen zijn nu tekst (strings)</a:t>
            </a:r>
          </a:p>
          <a:p>
            <a:pPr/>
            <a:r>
              <a:t>Meeste plaatsen staan al op DBPedia</a:t>
            </a:r>
          </a:p>
          <a:p>
            <a:pPr/>
            <a:r>
              <a:t>Dus via DBPedia coordinaten ophalen</a:t>
            </a:r>
          </a:p>
          <a:p>
            <a:pPr/>
            <a:r>
              <a:t>Resultaat als kaartje weergeven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robleem 1: representatie van arbeid door vrouwen…"/>
          <p:cNvSpPr txBox="1"/>
          <p:nvPr>
            <p:ph type="title"/>
          </p:nvPr>
        </p:nvSpPr>
        <p:spPr>
          <a:xfrm>
            <a:off x="-1236240" y="485203"/>
            <a:ext cx="23751706" cy="2286001"/>
          </a:xfrm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Probleem 1: representatie van arbeid door vrouwen</a:t>
            </a:r>
          </a:p>
          <a:p>
            <a:pPr defTabSz="520065">
              <a:defRPr sz="7056"/>
            </a:pPr>
            <a:r>
              <a:t>in historische bronnen</a:t>
            </a:r>
          </a:p>
        </p:txBody>
      </p:sp>
      <p:sp>
        <p:nvSpPr>
          <p:cNvPr id="144" name="Onderregistratie van arbeid…"/>
          <p:cNvSpPr txBox="1"/>
          <p:nvPr>
            <p:ph type="body" sz="half" idx="1"/>
          </p:nvPr>
        </p:nvSpPr>
        <p:spPr>
          <a:xfrm>
            <a:off x="1689100" y="3494004"/>
            <a:ext cx="21005800" cy="5876658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Onderregistratie van arbeid</a:t>
            </a:r>
          </a:p>
          <a:p>
            <a:pPr>
              <a:defRPr sz="5500"/>
            </a:pPr>
            <a:r>
              <a:t>Gebrek aan (h)erkenning van activiteiten als werk</a:t>
            </a:r>
          </a:p>
          <a:p>
            <a:pPr>
              <a:defRPr sz="5500"/>
            </a:pPr>
            <a:r>
              <a:t>Inperking van recht om te werken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nyurl.com/2j6fhss5"/>
          <p:cNvSpPr txBox="1"/>
          <p:nvPr>
            <p:ph type="title"/>
          </p:nvPr>
        </p:nvSpPr>
        <p:spPr>
          <a:xfrm>
            <a:off x="818904" y="1174417"/>
            <a:ext cx="21005801" cy="2286001"/>
          </a:xfrm>
          <a:prstGeom prst="rect">
            <a:avLst/>
          </a:prstGeom>
        </p:spPr>
        <p:txBody>
          <a:bodyPr/>
          <a:lstStyle>
            <a:lvl1pPr defTabSz="792479">
              <a:defRPr sz="144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tinyurl.com/2j6fhss5</a:t>
            </a:r>
          </a:p>
        </p:txBody>
      </p:sp>
      <p:pic>
        <p:nvPicPr>
          <p:cNvPr id="217" name="qrcode-hkh-maids.png" descr="qrcode-hkh-maid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7361" y="4007775"/>
            <a:ext cx="9109054" cy="9109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Waar werden dienstboden geboren?"/>
          <p:cNvSpPr txBox="1"/>
          <p:nvPr>
            <p:ph type="title"/>
          </p:nvPr>
        </p:nvSpPr>
        <p:spPr>
          <a:xfrm>
            <a:off x="8007566" y="133422"/>
            <a:ext cx="15724163" cy="2286001"/>
          </a:xfrm>
          <a:prstGeom prst="rect">
            <a:avLst/>
          </a:prstGeom>
        </p:spPr>
        <p:txBody>
          <a:bodyPr/>
          <a:lstStyle>
            <a:lvl1pPr defTabSz="536575">
              <a:defRPr sz="7279"/>
            </a:lvl1pPr>
          </a:lstStyle>
          <a:p>
            <a:pPr/>
            <a:r>
              <a:t>Waar werden dienstboden geboren?</a:t>
            </a:r>
          </a:p>
        </p:txBody>
      </p:sp>
      <p:pic>
        <p:nvPicPr>
          <p:cNvPr id="220" name="Screenshot 2022-09-07 at 09.13.45.png" descr="Screenshot 2022-09-07 at 09.1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0578" y="2312063"/>
            <a:ext cx="8803722" cy="10971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shot 2022-09-07 at 15.19.37.png" descr="Screenshot 2022-09-07 at 15.19.37.png"/>
          <p:cNvPicPr>
            <a:picLocks noChangeAspect="1"/>
          </p:cNvPicPr>
          <p:nvPr/>
        </p:nvPicPr>
        <p:blipFill>
          <a:blip r:embed="rId3">
            <a:extLst/>
          </a:blip>
          <a:srcRect l="126" t="44164" r="59564" b="15527"/>
          <a:stretch>
            <a:fillRect/>
          </a:stretch>
        </p:blipFill>
        <p:spPr>
          <a:xfrm>
            <a:off x="223522" y="2349500"/>
            <a:ext cx="14389101" cy="901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Query via: https://triplydb.com/rlzijdeman/-/queries/Query-1/5"/>
          <p:cNvSpPr txBox="1"/>
          <p:nvPr/>
        </p:nvSpPr>
        <p:spPr>
          <a:xfrm>
            <a:off x="195889" y="11569743"/>
            <a:ext cx="9476614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Query via:</a:t>
            </a:r>
            <a:br/>
            <a:r>
              <a:rPr u="sng">
                <a:hlinkClick r:id="rId4" invalidUrl="" action="" tgtFrame="" tooltip="" history="1" highlightClick="0" endSnd="0"/>
              </a:rPr>
              <a:t>https://triplydb.com/rlzijdeman/-/queries/Query-1/5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IT ON THE WEB</a:t>
            </a:r>
          </a:p>
        </p:txBody>
      </p:sp>
      <p:sp>
        <p:nvSpPr>
          <p:cNvPr id="226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AS MACHINE READABLE</a:t>
            </a:r>
          </a:p>
          <a:p>
            <a:pPr algn="r"/>
            <a:r>
              <a:t>STRUCTURED DATA</a:t>
            </a:r>
          </a:p>
        </p:txBody>
      </p:sp>
      <p:sp>
        <p:nvSpPr>
          <p:cNvPr id="227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IN NON-PROPRIETARY</a:t>
            </a:r>
          </a:p>
          <a:p>
            <a:pPr algn="r"/>
            <a:r>
              <a:t>FORMAT</a:t>
            </a:r>
          </a:p>
        </p:txBody>
      </p:sp>
      <p:sp>
        <p:nvSpPr>
          <p:cNvPr id="228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USING W3C STANDARDS</a:t>
            </a:r>
          </a:p>
          <a:p>
            <a:pPr algn="r"/>
            <a:r>
              <a:t>RDF / SPARQL</a:t>
            </a:r>
          </a:p>
        </p:txBody>
      </p:sp>
      <p:sp>
        <p:nvSpPr>
          <p:cNvPr id="229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LINK TO OTHER </a:t>
            </a:r>
          </a:p>
          <a:p>
            <a:pPr algn="r"/>
            <a:r>
              <a:t>DATA TO PROVIDE </a:t>
            </a:r>
          </a:p>
          <a:p>
            <a:pPr algn="r"/>
            <a:r>
              <a:t>CONTEXT</a:t>
            </a:r>
          </a:p>
        </p:txBody>
      </p:sp>
      <p:sp>
        <p:nvSpPr>
          <p:cNvPr id="230" name="Samenvatting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>
            <a:lvl1pPr>
              <a:defRPr sz="7100">
                <a:solidFill>
                  <a:srgbClr val="FFFFFF"/>
                </a:solidFill>
              </a:defRPr>
            </a:lvl1pPr>
          </a:lstStyle>
          <a:p>
            <a:pPr/>
            <a:r>
              <a:t>Samenvatting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Volgende stappen"/>
          <p:cNvSpPr txBox="1"/>
          <p:nvPr>
            <p:ph type="title"/>
          </p:nvPr>
        </p:nvSpPr>
        <p:spPr>
          <a:xfrm>
            <a:off x="1281774" y="170451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Volgende stappen</a:t>
            </a:r>
          </a:p>
        </p:txBody>
      </p:sp>
      <p:sp>
        <p:nvSpPr>
          <p:cNvPr id="233" name="Andere registers van dienstboden:  bv. Assendelft, Aalsmeer, Deil, Enspijk, Gellicum, Rumpt…"/>
          <p:cNvSpPr txBox="1"/>
          <p:nvPr>
            <p:ph type="body" idx="1"/>
          </p:nvPr>
        </p:nvSpPr>
        <p:spPr>
          <a:xfrm>
            <a:off x="1229918" y="-423758"/>
            <a:ext cx="20335434" cy="9823985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Andere registers van dienstboden: </a:t>
            </a:r>
            <a:br/>
            <a:r>
              <a:t>bv. Assendelft, Aalsmeer, Deil, Enspijk, Gellicum, Rumpt</a:t>
            </a:r>
          </a:p>
          <a:p>
            <a:pPr/>
          </a:p>
          <a:p>
            <a:pPr/>
            <a:r>
              <a:t>Linken aan ‘LINKS’ / </a:t>
            </a:r>
            <a:r>
              <a:rPr u="sng">
                <a:hlinkClick r:id="rId2" invalidUrl="" action="" tgtFrame="" tooltip="" history="1" highlightClick="0" endSnd="0"/>
              </a:rPr>
              <a:t>WieWasWie.nl</a:t>
            </a:r>
            <a:r>
              <a:t> </a:t>
            </a:r>
          </a:p>
        </p:txBody>
      </p:sp>
      <p:sp>
        <p:nvSpPr>
          <p:cNvPr id="234" name="Overlijden"/>
          <p:cNvSpPr/>
          <p:nvPr/>
        </p:nvSpPr>
        <p:spPr>
          <a:xfrm>
            <a:off x="20904517" y="7130225"/>
            <a:ext cx="2018549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Overlijden</a:t>
            </a:r>
          </a:p>
        </p:txBody>
      </p:sp>
      <p:sp>
        <p:nvSpPr>
          <p:cNvPr id="235" name="Huwelijk"/>
          <p:cNvSpPr/>
          <p:nvPr/>
        </p:nvSpPr>
        <p:spPr>
          <a:xfrm>
            <a:off x="16809996" y="7130225"/>
            <a:ext cx="2018549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Huwelijk</a:t>
            </a:r>
          </a:p>
        </p:txBody>
      </p:sp>
      <p:sp>
        <p:nvSpPr>
          <p:cNvPr id="236" name="Domestic Service Observation"/>
          <p:cNvSpPr/>
          <p:nvPr/>
        </p:nvSpPr>
        <p:spPr>
          <a:xfrm>
            <a:off x="14523443" y="10756523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37" name="Rectangle"/>
          <p:cNvSpPr/>
          <p:nvPr/>
        </p:nvSpPr>
        <p:spPr>
          <a:xfrm>
            <a:off x="12474278" y="6630325"/>
            <a:ext cx="10689986" cy="22698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8" name="HSNDB:LINKS"/>
          <p:cNvSpPr txBox="1"/>
          <p:nvPr/>
        </p:nvSpPr>
        <p:spPr>
          <a:xfrm>
            <a:off x="19938446" y="5966787"/>
            <a:ext cx="27256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HSNDB:LINKS</a:t>
            </a:r>
          </a:p>
        </p:txBody>
      </p:sp>
      <p:sp>
        <p:nvSpPr>
          <p:cNvPr id="239" name="Line"/>
          <p:cNvSpPr/>
          <p:nvPr/>
        </p:nvSpPr>
        <p:spPr>
          <a:xfrm flipV="1">
            <a:off x="15760862" y="8000175"/>
            <a:ext cx="1" cy="2640342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Line"/>
          <p:cNvSpPr/>
          <p:nvPr/>
        </p:nvSpPr>
        <p:spPr>
          <a:xfrm>
            <a:off x="14893589" y="7731768"/>
            <a:ext cx="1734545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Line"/>
          <p:cNvSpPr/>
          <p:nvPr/>
        </p:nvSpPr>
        <p:spPr>
          <a:xfrm>
            <a:off x="19056819" y="7765225"/>
            <a:ext cx="1734544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" name="Domestic Service Observation"/>
          <p:cNvSpPr/>
          <p:nvPr/>
        </p:nvSpPr>
        <p:spPr>
          <a:xfrm>
            <a:off x="14650443" y="10883523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43" name="Domestic Service Observation"/>
          <p:cNvSpPr/>
          <p:nvPr/>
        </p:nvSpPr>
        <p:spPr>
          <a:xfrm>
            <a:off x="14777443" y="11010523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44" name="Dienstbode Observatie"/>
          <p:cNvSpPr/>
          <p:nvPr/>
        </p:nvSpPr>
        <p:spPr>
          <a:xfrm>
            <a:off x="14904443" y="11137523"/>
            <a:ext cx="2474837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  <a:r>
              <a:t>Dienstbode</a:t>
            </a:r>
            <a:br/>
            <a:r>
              <a:t>Observatie</a:t>
            </a:r>
          </a:p>
        </p:txBody>
      </p:sp>
      <p:sp>
        <p:nvSpPr>
          <p:cNvPr id="245" name="Geboorte"/>
          <p:cNvSpPr/>
          <p:nvPr/>
        </p:nvSpPr>
        <p:spPr>
          <a:xfrm>
            <a:off x="12715476" y="7130225"/>
            <a:ext cx="2018549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Geboorte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Discussie"/>
          <p:cNvSpPr txBox="1"/>
          <p:nvPr>
            <p:ph type="title"/>
          </p:nvPr>
        </p:nvSpPr>
        <p:spPr>
          <a:xfrm>
            <a:off x="1281774" y="170451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Discussie</a:t>
            </a:r>
          </a:p>
        </p:txBody>
      </p:sp>
      <p:sp>
        <p:nvSpPr>
          <p:cNvPr id="248" name="Kunnen we echt samen (erfgoed + onderzoek) optrekken?…"/>
          <p:cNvSpPr txBox="1"/>
          <p:nvPr>
            <p:ph type="body" idx="1"/>
          </p:nvPr>
        </p:nvSpPr>
        <p:spPr>
          <a:xfrm>
            <a:off x="1526155" y="2353462"/>
            <a:ext cx="20310411" cy="9823986"/>
          </a:xfrm>
          <a:prstGeom prst="rect">
            <a:avLst/>
          </a:prstGeom>
        </p:spPr>
        <p:txBody>
          <a:bodyPr/>
          <a:lstStyle/>
          <a:p>
            <a:pPr>
              <a:defRPr sz="5000"/>
            </a:pPr>
            <a:r>
              <a:t>Kunnen we echt samen (erfgoed + onderzoek) optrekken?</a:t>
            </a:r>
          </a:p>
          <a:p>
            <a:pPr>
              <a:defRPr sz="5000"/>
            </a:pPr>
            <a:r>
              <a:t>Is representatie van vrouwen in digitale bronnen belangrijk </a:t>
            </a:r>
            <a:r>
              <a:rPr i="1"/>
              <a:t>genoeg</a:t>
            </a:r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WORKFLOW / TOO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 / TOOLS</a:t>
            </a:r>
          </a:p>
        </p:txBody>
      </p:sp>
      <p:sp>
        <p:nvSpPr>
          <p:cNvPr id="252" name="LDWizard"/>
          <p:cNvSpPr/>
          <p:nvPr/>
        </p:nvSpPr>
        <p:spPr>
          <a:xfrm>
            <a:off x="7304266" y="3390234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LDWizard</a:t>
            </a:r>
          </a:p>
        </p:txBody>
      </p:sp>
      <p:sp>
        <p:nvSpPr>
          <p:cNvPr id="253" name="Death"/>
          <p:cNvSpPr/>
          <p:nvPr/>
        </p:nvSpPr>
        <p:spPr>
          <a:xfrm>
            <a:off x="21793227" y="7296858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Death</a:t>
            </a:r>
          </a:p>
        </p:txBody>
      </p:sp>
      <p:sp>
        <p:nvSpPr>
          <p:cNvPr id="254" name="Marriage"/>
          <p:cNvSpPr/>
          <p:nvPr/>
        </p:nvSpPr>
        <p:spPr>
          <a:xfrm>
            <a:off x="17698707" y="7296858"/>
            <a:ext cx="2018549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Marriage</a:t>
            </a:r>
          </a:p>
        </p:txBody>
      </p:sp>
      <p:sp>
        <p:nvSpPr>
          <p:cNvPr id="255" name="Domestic Service Observation"/>
          <p:cNvSpPr/>
          <p:nvPr/>
        </p:nvSpPr>
        <p:spPr>
          <a:xfrm>
            <a:off x="15412153" y="10923156"/>
            <a:ext cx="2474838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56" name="Rectangle"/>
          <p:cNvSpPr/>
          <p:nvPr/>
        </p:nvSpPr>
        <p:spPr>
          <a:xfrm>
            <a:off x="13797291" y="6796958"/>
            <a:ext cx="9701687" cy="22698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7" name="HSNDB:LINKS"/>
          <p:cNvSpPr txBox="1"/>
          <p:nvPr/>
        </p:nvSpPr>
        <p:spPr>
          <a:xfrm>
            <a:off x="20827157" y="6133420"/>
            <a:ext cx="272567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HSNDB:LINKS</a:t>
            </a:r>
          </a:p>
        </p:txBody>
      </p:sp>
      <p:sp>
        <p:nvSpPr>
          <p:cNvPr id="258" name="Line"/>
          <p:cNvSpPr/>
          <p:nvPr/>
        </p:nvSpPr>
        <p:spPr>
          <a:xfrm flipV="1">
            <a:off x="16649572" y="8166808"/>
            <a:ext cx="1" cy="2640342"/>
          </a:xfrm>
          <a:prstGeom prst="line">
            <a:avLst/>
          </a:prstGeom>
          <a:ln w="762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Line"/>
          <p:cNvSpPr/>
          <p:nvPr/>
        </p:nvSpPr>
        <p:spPr>
          <a:xfrm>
            <a:off x="15782300" y="7898401"/>
            <a:ext cx="1734544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Line"/>
          <p:cNvSpPr/>
          <p:nvPr/>
        </p:nvSpPr>
        <p:spPr>
          <a:xfrm>
            <a:off x="19945529" y="7931858"/>
            <a:ext cx="1734545" cy="1"/>
          </a:xfrm>
          <a:prstGeom prst="line">
            <a:avLst/>
          </a:prstGeom>
          <a:ln w="762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1" name="Domestic Service Observation"/>
          <p:cNvSpPr/>
          <p:nvPr/>
        </p:nvSpPr>
        <p:spPr>
          <a:xfrm>
            <a:off x="15539153" y="11050156"/>
            <a:ext cx="2474838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62" name="Domestic Service Observation"/>
          <p:cNvSpPr/>
          <p:nvPr/>
        </p:nvSpPr>
        <p:spPr>
          <a:xfrm>
            <a:off x="15666153" y="11177156"/>
            <a:ext cx="2474838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63" name="Domestic Service Observation"/>
          <p:cNvSpPr/>
          <p:nvPr/>
        </p:nvSpPr>
        <p:spPr>
          <a:xfrm>
            <a:off x="15793153" y="11304156"/>
            <a:ext cx="2474838" cy="1768816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Domestic Service Observation</a:t>
            </a:r>
          </a:p>
        </p:txBody>
      </p:sp>
      <p:sp>
        <p:nvSpPr>
          <p:cNvPr id="264" name="CoW"/>
          <p:cNvSpPr/>
          <p:nvPr/>
        </p:nvSpPr>
        <p:spPr>
          <a:xfrm>
            <a:off x="7304266" y="535332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CoW</a:t>
            </a:r>
          </a:p>
        </p:txBody>
      </p:sp>
      <p:sp>
        <p:nvSpPr>
          <p:cNvPr id="265" name="burgerLinker"/>
          <p:cNvSpPr/>
          <p:nvPr/>
        </p:nvSpPr>
        <p:spPr>
          <a:xfrm>
            <a:off x="9229806" y="731641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burgerLinker</a:t>
            </a:r>
          </a:p>
        </p:txBody>
      </p:sp>
      <p:sp>
        <p:nvSpPr>
          <p:cNvPr id="266" name="grlc.io"/>
          <p:cNvSpPr/>
          <p:nvPr/>
        </p:nvSpPr>
        <p:spPr>
          <a:xfrm>
            <a:off x="7304266" y="11553564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grlc.io</a:t>
            </a:r>
          </a:p>
        </p:txBody>
      </p:sp>
      <p:sp>
        <p:nvSpPr>
          <p:cNvPr id="267" name="Birth"/>
          <p:cNvSpPr/>
          <p:nvPr/>
        </p:nvSpPr>
        <p:spPr>
          <a:xfrm>
            <a:off x="14352734" y="7296858"/>
            <a:ext cx="1270001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Birth</a:t>
            </a:r>
          </a:p>
        </p:txBody>
      </p:sp>
      <p:sp>
        <p:nvSpPr>
          <p:cNvPr id="268" name="Rectangle"/>
          <p:cNvSpPr/>
          <p:nvPr/>
        </p:nvSpPr>
        <p:spPr>
          <a:xfrm>
            <a:off x="334423" y="3350601"/>
            <a:ext cx="5052880" cy="3123145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9" name="CSV…"/>
          <p:cNvSpPr txBox="1"/>
          <p:nvPr/>
        </p:nvSpPr>
        <p:spPr>
          <a:xfrm>
            <a:off x="1479603" y="3935291"/>
            <a:ext cx="3021077" cy="195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CSV </a:t>
            </a:r>
          </a:p>
          <a:p>
            <a:pPr>
              <a:defRPr sz="4000"/>
            </a:pPr>
            <a:r>
              <a:t>to </a:t>
            </a:r>
          </a:p>
          <a:p>
            <a:pPr>
              <a:defRPr sz="4000"/>
            </a:pPr>
            <a:r>
              <a:t>Linked Data</a:t>
            </a:r>
          </a:p>
        </p:txBody>
      </p:sp>
      <p:sp>
        <p:nvSpPr>
          <p:cNvPr id="270" name="druid"/>
          <p:cNvSpPr/>
          <p:nvPr/>
        </p:nvSpPr>
        <p:spPr>
          <a:xfrm>
            <a:off x="7304266" y="9279505"/>
            <a:ext cx="2725675" cy="1270001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druid</a:t>
            </a:r>
          </a:p>
        </p:txBody>
      </p:sp>
      <p:sp>
        <p:nvSpPr>
          <p:cNvPr id="271" name="Rectangle"/>
          <p:cNvSpPr/>
          <p:nvPr/>
        </p:nvSpPr>
        <p:spPr>
          <a:xfrm>
            <a:off x="239588" y="9310107"/>
            <a:ext cx="5428384" cy="12065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Publish Linked Data"/>
          <p:cNvSpPr txBox="1"/>
          <p:nvPr/>
        </p:nvSpPr>
        <p:spPr>
          <a:xfrm>
            <a:off x="479311" y="9558775"/>
            <a:ext cx="4948937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Publish Linked Data</a:t>
            </a:r>
          </a:p>
        </p:txBody>
      </p:sp>
      <p:sp>
        <p:nvSpPr>
          <p:cNvPr id="273" name="Publish LD Queries"/>
          <p:cNvSpPr txBox="1"/>
          <p:nvPr/>
        </p:nvSpPr>
        <p:spPr>
          <a:xfrm>
            <a:off x="489773" y="11833982"/>
            <a:ext cx="4742181" cy="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Publish LD Queries</a:t>
            </a:r>
          </a:p>
        </p:txBody>
      </p:sp>
      <p:sp>
        <p:nvSpPr>
          <p:cNvPr id="274" name="Rectangle"/>
          <p:cNvSpPr/>
          <p:nvPr/>
        </p:nvSpPr>
        <p:spPr>
          <a:xfrm>
            <a:off x="146672" y="11585314"/>
            <a:ext cx="5428383" cy="1206501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277" name="Advocate this approach to the NDE (Dutch National Heritage Networ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Advocate this approach to the NDE (Dutch National Heritage Network)</a:t>
            </a:r>
          </a:p>
          <a:p>
            <a:pPr/>
            <a:r>
              <a:t>Enhance sample with (linked) data:</a:t>
            </a:r>
          </a:p>
          <a:p>
            <a:pPr lvl="1"/>
            <a:r>
              <a:t>Use burgerLinker to link data to LINKS (civil registers)</a:t>
            </a:r>
          </a:p>
          <a:p>
            <a:pPr lvl="1"/>
            <a:r>
              <a:t>Expand to other (Harderwijk) local samples</a:t>
            </a:r>
          </a:p>
          <a:p>
            <a:pPr lvl="1"/>
            <a:r>
              <a:t>Also convert other variables (such as religion and occupation)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Uitzondering: registers van dienstbod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Uitzondering: registers van dienstboden</a:t>
            </a:r>
          </a:p>
        </p:txBody>
      </p:sp>
      <p:sp>
        <p:nvSpPr>
          <p:cNvPr id="147" name="Registratie van voornamelijk vrouwen…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pPr/>
            <a:r>
              <a:t>Registratie van voornamelijk vrouwen</a:t>
            </a:r>
          </a:p>
          <a:p>
            <a:pPr/>
            <a:r>
              <a:t>Beschikbaar voor tientallen jaren</a:t>
            </a:r>
          </a:p>
          <a:p>
            <a:pPr/>
            <a:r>
              <a:t>Beschikbaar in meerdere landen</a:t>
            </a:r>
          </a:p>
          <a:p>
            <a:pPr/>
            <a:r>
              <a:t>Gedetailleerde informatie over leeftijd, religie en migratie</a:t>
            </a:r>
          </a:p>
          <a:p>
            <a:pPr/>
            <a:r>
              <a:t>(Maar helaas wel voor een beperkt aantal soorten beroepen)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Zijn die niet al eerder gebruikt?"/>
          <p:cNvSpPr txBox="1"/>
          <p:nvPr>
            <p:ph type="title"/>
          </p:nvPr>
        </p:nvSpPr>
        <p:spPr>
          <a:xfrm>
            <a:off x="1485437" y="355600"/>
            <a:ext cx="21005801" cy="2286000"/>
          </a:xfrm>
          <a:prstGeom prst="rect">
            <a:avLst/>
          </a:prstGeom>
        </p:spPr>
        <p:txBody>
          <a:bodyPr/>
          <a:lstStyle/>
          <a:p>
            <a:pPr/>
            <a:r>
              <a:t>Zijn die niet al eerder gebruikt?</a:t>
            </a:r>
          </a:p>
        </p:txBody>
      </p:sp>
      <p:sp>
        <p:nvSpPr>
          <p:cNvPr id="150" name="Dienstboden als ‘brug’ beroep…"/>
          <p:cNvSpPr txBox="1"/>
          <p:nvPr>
            <p:ph type="body" idx="1"/>
          </p:nvPr>
        </p:nvSpPr>
        <p:spPr>
          <a:xfrm>
            <a:off x="1515812" y="3149600"/>
            <a:ext cx="22489951" cy="9296400"/>
          </a:xfrm>
          <a:prstGeom prst="rect">
            <a:avLst/>
          </a:prstGeom>
        </p:spPr>
        <p:txBody>
          <a:bodyPr/>
          <a:lstStyle/>
          <a:p>
            <a:pPr/>
            <a:r>
              <a:t>Dienstboden als ‘brug’ beroep</a:t>
            </a:r>
          </a:p>
          <a:p>
            <a:pPr lvl="1"/>
            <a:r>
              <a:t>Dienstbode als ‘vlucht’ uit rurale omgevingen</a:t>
            </a:r>
          </a:p>
          <a:p>
            <a:pPr lvl="1"/>
            <a:r>
              <a:t>Mogelijkheid om hoger op te komen</a:t>
            </a:r>
          </a:p>
          <a:p>
            <a:pPr/>
            <a:r>
              <a:t>Extra inkomen voor het ouderlijk huis (en een mond minder te voeden)</a:t>
            </a:r>
          </a:p>
          <a:p>
            <a:pPr lvl="1" marL="0" indent="635000">
              <a:buSzTx/>
              <a:buNone/>
            </a:pPr>
            <a:r>
              <a:t>Zie: Bras 2003, McBride 1974, Laslett 1965, Fauve-Chamoux &amp; Wall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robleem 2: (h)erkenning van rol lokale archieven in wetenschappelijk onderzo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7056"/>
            </a:lvl1pPr>
          </a:lstStyle>
          <a:p>
            <a:pPr/>
            <a:r>
              <a:t>Probleem 2: (h)erkenning van rol lokale archieven in wetenschappelijk onderzoek</a:t>
            </a:r>
          </a:p>
        </p:txBody>
      </p:sp>
      <p:sp>
        <p:nvSpPr>
          <p:cNvPr id="153" name="Lokale archieven verzetten het zwaarste werk:…"/>
          <p:cNvSpPr txBox="1"/>
          <p:nvPr>
            <p:ph type="body" idx="1"/>
          </p:nvPr>
        </p:nvSpPr>
        <p:spPr>
          <a:xfrm>
            <a:off x="1689100" y="2438660"/>
            <a:ext cx="21005800" cy="9300596"/>
          </a:xfrm>
          <a:prstGeom prst="rect">
            <a:avLst/>
          </a:prstGeom>
        </p:spPr>
        <p:txBody>
          <a:bodyPr/>
          <a:lstStyle/>
          <a:p>
            <a:pPr/>
            <a:r>
              <a:t>Lokale archieven verzetten het zwaarste werk:</a:t>
            </a:r>
          </a:p>
          <a:p>
            <a:pPr lvl="1"/>
            <a:r>
              <a:t>preservering, digitalisering en invoer van bronnen;</a:t>
            </a:r>
          </a:p>
          <a:p>
            <a:pPr/>
            <a:r>
              <a:t>Krijgen amper ‘eer’ voor dit werk van onderzoekers;</a:t>
            </a:r>
          </a:p>
          <a:p>
            <a:pPr/>
            <a:r>
              <a:t>Dus ook niet zichtbaar voor de subsidieverstrekker</a:t>
            </a:r>
          </a:p>
          <a:p>
            <a:pPr lvl="1"/>
            <a:r>
              <a:t>(En is uiteindelijk ook slecht voor de onderzoeker)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shot 2018-02-22 23.23.47.png" descr="Screenshot 2018-02-22 23.23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6850" y="-471011"/>
            <a:ext cx="24657700" cy="14658022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The Next Web"/>
          <p:cNvSpPr txBox="1"/>
          <p:nvPr>
            <p:ph type="title"/>
          </p:nvPr>
        </p:nvSpPr>
        <p:spPr>
          <a:xfrm>
            <a:off x="6168181" y="2316857"/>
            <a:ext cx="9558437" cy="1363663"/>
          </a:xfrm>
          <a:prstGeom prst="rect">
            <a:avLst/>
          </a:prstGeom>
          <a:solidFill>
            <a:schemeClr val="accent1">
              <a:lumOff val="13529"/>
            </a:schemeClr>
          </a:solidFill>
        </p:spPr>
        <p:txBody>
          <a:bodyPr/>
          <a:lstStyle>
            <a:lvl1pPr defTabSz="800735">
              <a:defRPr sz="8342">
                <a:solidFill>
                  <a:srgbClr val="FFFFFF"/>
                </a:solidFill>
              </a:defRPr>
            </a:lvl1pPr>
          </a:lstStyle>
          <a:p>
            <a:pPr/>
            <a:r>
              <a:t>The Next Web</a:t>
            </a:r>
          </a:p>
        </p:txBody>
      </p:sp>
      <p:sp>
        <p:nvSpPr>
          <p:cNvPr id="157" name="https://www.ted.com/talks/tim_berners_lee_on_the_next_web"/>
          <p:cNvSpPr txBox="1"/>
          <p:nvPr/>
        </p:nvSpPr>
        <p:spPr>
          <a:xfrm>
            <a:off x="5097830" y="1206044"/>
            <a:ext cx="11699140" cy="585112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https://www.ted.com/talks/tim_berners_lee_on_the_next_web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ked Data?  Heb je al gebruikt!"/>
          <p:cNvSpPr txBox="1"/>
          <p:nvPr>
            <p:ph type="title"/>
          </p:nvPr>
        </p:nvSpPr>
        <p:spPr>
          <a:xfrm>
            <a:off x="8640712" y="1346200"/>
            <a:ext cx="7933037" cy="11582400"/>
          </a:xfrm>
          <a:prstGeom prst="rect">
            <a:avLst/>
          </a:prstGeom>
        </p:spPr>
        <p:txBody>
          <a:bodyPr/>
          <a:lstStyle/>
          <a:p>
            <a:pPr/>
            <a:r>
              <a:t>Linked Data? </a:t>
            </a:r>
            <a:br/>
            <a:r>
              <a:t>Heb je al gebruikt!</a:t>
            </a:r>
          </a:p>
        </p:txBody>
      </p:sp>
      <p:pic>
        <p:nvPicPr>
          <p:cNvPr id="160" name="Screenshot 2018-02-22 21.38.23.png" descr="Screenshot 2018-02-22 21.3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0661" y="1462056"/>
            <a:ext cx="4717719" cy="1135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22-11-29 at 06.31.18.png" descr="Screenshot 2022-11-29 at 06.31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525" y="1184629"/>
            <a:ext cx="6032658" cy="11346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PUT IT ON THE WEB</a:t>
            </a:r>
          </a:p>
        </p:txBody>
      </p:sp>
      <p:sp>
        <p:nvSpPr>
          <p:cNvPr id="165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AS MACHINE READABLE</a:t>
            </a:r>
          </a:p>
          <a:p>
            <a:pPr algn="r"/>
            <a:r>
              <a:t>STRUCTURED DATA</a:t>
            </a:r>
          </a:p>
        </p:txBody>
      </p:sp>
      <p:sp>
        <p:nvSpPr>
          <p:cNvPr id="166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IN NON-PROPRIETARY</a:t>
            </a:r>
          </a:p>
          <a:p>
            <a:pPr algn="r"/>
            <a:r>
              <a:t>FORMAT</a:t>
            </a:r>
          </a:p>
        </p:txBody>
      </p:sp>
      <p:sp>
        <p:nvSpPr>
          <p:cNvPr id="167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USING W3C STANDARDS</a:t>
            </a:r>
          </a:p>
          <a:p>
            <a:pPr algn="r"/>
            <a:r>
              <a:t>RDF / SPARQL</a:t>
            </a:r>
          </a:p>
        </p:txBody>
      </p:sp>
      <p:sp>
        <p:nvSpPr>
          <p:cNvPr id="168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/>
            <a:r>
              <a:t>LINK TO OTHER </a:t>
            </a:r>
          </a:p>
          <a:p>
            <a:pPr algn="r"/>
            <a:r>
              <a:t>DATA TO PROVIDE </a:t>
            </a:r>
          </a:p>
          <a:p>
            <a:pPr algn="r"/>
            <a:r>
              <a:t>CONTEXT</a:t>
            </a:r>
          </a:p>
        </p:txBody>
      </p:sp>
      <p:sp>
        <p:nvSpPr>
          <p:cNvPr id="169" name="Van 0 naar 5 sterren…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/>
          <a:p>
            <a:pPr>
              <a:defRPr sz="7100">
                <a:solidFill>
                  <a:srgbClr val="FFFFFF"/>
                </a:solidFill>
              </a:defRPr>
            </a:pPr>
            <a:r>
              <a:t>Van 0 naar 5 sterren</a:t>
            </a:r>
          </a:p>
          <a:p>
            <a:pPr>
              <a:defRPr sz="7100">
                <a:solidFill>
                  <a:srgbClr val="FFFFFF"/>
                </a:solidFill>
              </a:defRPr>
            </a:pPr>
            <a:r>
              <a:t>Linked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B3C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72" name="Representeer feiten (data) als URI’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Representeer feiten (data) als URI’s</a:t>
            </a:r>
          </a:p>
          <a:p>
            <a:pPr lvl="1"/>
            <a:r>
              <a:t>Unieke identifier, het liefst ook een URL (vindbaar op het Web)</a:t>
            </a:r>
          </a:p>
          <a:p>
            <a:pPr lvl="1"/>
            <a:r>
              <a:t>“Amsterdam” -&gt; </a:t>
            </a:r>
            <a:r>
              <a:rPr u="sng">
                <a:hlinkClick r:id="rId2" invalidUrl="" action="" tgtFrame="" tooltip="" history="1" highlightClick="0" endSnd="0"/>
              </a:rPr>
              <a:t>https://dbpedia.org/page/Amsterdam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